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16"/>
  </p:notesMasterIdLst>
  <p:sldIdLst>
    <p:sldId id="257" r:id="rId2"/>
    <p:sldId id="270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http://customooxmlschemas.google.com/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19" roundtripDataSignature="AMtx7mj8gU64xXjqEOcs3RL60htJ1xbLlQ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91" d="100"/>
          <a:sy n="91" d="100"/>
        </p:scale>
        <p:origin x="317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customschemas.google.com/relationships/presentationmetadata" Target="meta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0" name="Google Shape;90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p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5" name="Google Shape;185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Google Shape;199;p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0" name="Google Shape;200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Google Shape;209;p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0" name="Google Shape;210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Google Shape;223;p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4" name="Google Shape;224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" name="Google Shape;239;p1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0" name="Google Shape;240;p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0" name="Google Shape;90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408715260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1" name="Google Shape;101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2" name="Google Shape;112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4" name="Google Shape;124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5" name="Google Shape;135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p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6" name="Google Shape;146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p1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4" name="Google Shape;164;p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2" name="Google Shape;172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re et contenu" type="obj">
  <p:cSld name="OBJECT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16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" name="Google Shape;13;p16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4" name="Google Shape;14;p16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" name="Google Shape;15;p1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" name="Google Shape;16;p1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re et texte vertical" type="vertTx">
  <p:cSld name="VERTICAL_TEXT"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25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25"/>
          <p:cNvSpPr txBox="1">
            <a:spLocks noGrp="1"/>
          </p:cNvSpPr>
          <p:nvPr>
            <p:ph type="body" idx="1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1" name="Google Shape;71;p25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2" name="Google Shape;72;p25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3" name="Google Shape;73;p25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re vertical et texte" type="vertTitleAndTx">
  <p:cSld name="VERTICAL_TITLE_AND_VERTICAL_TEXT"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26"/>
          <p:cNvSpPr txBox="1">
            <a:spLocks noGrp="1"/>
          </p:cNvSpPr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26"/>
          <p:cNvSpPr txBox="1">
            <a:spLocks noGrp="1"/>
          </p:cNvSpPr>
          <p:nvPr>
            <p:ph type="body" idx="1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7" name="Google Shape;77;p26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8" name="Google Shape;78;p2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9" name="Google Shape;79;p2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iapositive de titre" type="title">
  <p:cSld name="TITLE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17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17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20" name="Google Shape;20;p1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" name="Google Shape;21;p1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1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re de section" type="secHead">
  <p:cSld name="SECTION_HEADER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18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18"/>
          <p:cNvSpPr txBox="1"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26" name="Google Shape;26;p1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1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8" name="Google Shape;28;p1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eux contenus" type="twoObj">
  <p:cSld name="TWO_OBJECTS"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19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19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2" name="Google Shape;32;p19"/>
          <p:cNvSpPr txBox="1">
            <a:spLocks noGrp="1"/>
          </p:cNvSpPr>
          <p:nvPr>
            <p:ph type="body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3" name="Google Shape;33;p19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4" name="Google Shape;34;p1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1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aison" type="twoTxTwoObj">
  <p:cSld name="TWO_OBJECTS_WITH_TEXT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20"/>
          <p:cNvSpPr txBox="1"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20"/>
          <p:cNvSpPr txBox="1"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39" name="Google Shape;39;p20"/>
          <p:cNvSpPr txBox="1">
            <a:spLocks noGrp="1"/>
          </p:cNvSpPr>
          <p:nvPr>
            <p:ph type="body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0" name="Google Shape;40;p20"/>
          <p:cNvSpPr txBox="1">
            <a:spLocks noGrp="1"/>
          </p:cNvSpPr>
          <p:nvPr>
            <p:ph type="body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1" name="Google Shape;41;p20"/>
          <p:cNvSpPr txBox="1">
            <a:spLocks noGrp="1"/>
          </p:cNvSpPr>
          <p:nvPr>
            <p:ph type="body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2" name="Google Shape;42;p2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3" name="Google Shape;43;p2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4" name="Google Shape;44;p2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re seul" type="titleOnly">
  <p:cSld name="TITLE_ONLY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2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2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2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9" name="Google Shape;49;p2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ide" type="blank">
  <p:cSld name="BLANK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2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2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2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u avec légende" type="objTx">
  <p:cSld name="OBJECT_WITH_CAPTION_TEXT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23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23"/>
          <p:cNvSpPr txBox="1">
            <a:spLocks noGrp="1"/>
          </p:cNvSpPr>
          <p:nvPr>
            <p:ph type="body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31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marL="1371600" lvl="2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marL="2286000" lvl="4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marL="2743200" lvl="5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57" name="Google Shape;57;p23"/>
          <p:cNvSpPr txBox="1">
            <a:spLocks noGrp="1"/>
          </p:cNvSpPr>
          <p:nvPr>
            <p:ph type="body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58" name="Google Shape;58;p23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2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2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mage avec légende" type="picTx">
  <p:cSld name="PICTURE_WITH_CAPTION_TEXT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24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24"/>
          <p:cNvSpPr>
            <a:spLocks noGrp="1"/>
          </p:cNvSpPr>
          <p:nvPr>
            <p:ph type="pic" idx="2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4" name="Google Shape;64;p24"/>
          <p:cNvSpPr txBox="1">
            <a:spLocks noGrp="1"/>
          </p:cNvSpPr>
          <p:nvPr>
            <p:ph type="body" idx="1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65" name="Google Shape;65;p2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6" name="Google Shape;66;p2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2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‹N°›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5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7" name="Google Shape;7;p15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p15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" name="Google Shape;9;p15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" name="Google Shape;10;p15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‹N°›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2"/>
          <p:cNvSpPr txBox="1"/>
          <p:nvPr/>
        </p:nvSpPr>
        <p:spPr>
          <a:xfrm>
            <a:off x="-6650" y="0"/>
            <a:ext cx="12198649" cy="171339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br>
              <a:rPr lang="en-US" sz="650" b="1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</a:br>
            <a:r>
              <a:rPr lang="en-US" sz="1600" b="1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 </a:t>
            </a:r>
            <a:endParaRPr sz="12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93" name="Google Shape;93;p2"/>
          <p:cNvSpPr txBox="1">
            <a:spLocks noGrp="1"/>
          </p:cNvSpPr>
          <p:nvPr>
            <p:ph type="title"/>
          </p:nvPr>
        </p:nvSpPr>
        <p:spPr>
          <a:xfrm>
            <a:off x="1001675" y="170400"/>
            <a:ext cx="10680300" cy="132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Font typeface="Calibri"/>
              <a:buNone/>
            </a:pPr>
            <a:r>
              <a:rPr lang="en-US" sz="40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Cette </a:t>
            </a:r>
            <a:r>
              <a:rPr lang="en-US" sz="4000" b="1">
                <a:solidFill>
                  <a:schemeClr val="lt1"/>
                </a:solidFill>
              </a:rPr>
              <a:t>boisson comporte du sucre…</a:t>
            </a:r>
            <a:br>
              <a:rPr lang="en-US" sz="40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40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Combien cela représente en morceaux de sucre ?</a:t>
            </a:r>
            <a:endParaRPr/>
          </a:p>
        </p:txBody>
      </p:sp>
      <p:sp>
        <p:nvSpPr>
          <p:cNvPr id="94" name="Google Shape;94;p2"/>
          <p:cNvSpPr txBox="1"/>
          <p:nvPr/>
        </p:nvSpPr>
        <p:spPr>
          <a:xfrm>
            <a:off x="4063356" y="3096650"/>
            <a:ext cx="2921831" cy="8309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Eau</a:t>
            </a:r>
            <a:endParaRPr dirty="0"/>
          </a:p>
        </p:txBody>
      </p:sp>
      <p:sp>
        <p:nvSpPr>
          <p:cNvPr id="95" name="Google Shape;95;p2"/>
          <p:cNvSpPr/>
          <p:nvPr/>
        </p:nvSpPr>
        <p:spPr>
          <a:xfrm>
            <a:off x="6746933" y="3429000"/>
            <a:ext cx="1802167" cy="477175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accent2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96" name="Google Shape;96;p2" descr="Une image contenant silhouette, ciel nocturne&#10;&#10;Description générée automatiquement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223441" y="1755369"/>
            <a:ext cx="5506194" cy="3676532"/>
          </a:xfrm>
          <a:prstGeom prst="rect">
            <a:avLst/>
          </a:prstGeom>
          <a:noFill/>
          <a:ln>
            <a:noFill/>
          </a:ln>
        </p:spPr>
      </p:pic>
      <p:sp>
        <p:nvSpPr>
          <p:cNvPr id="97" name="Google Shape;97;p2"/>
          <p:cNvSpPr txBox="1"/>
          <p:nvPr/>
        </p:nvSpPr>
        <p:spPr>
          <a:xfrm>
            <a:off x="10468725" y="3050463"/>
            <a:ext cx="1802167" cy="9233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5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????</a:t>
            </a:r>
            <a:endParaRPr/>
          </a:p>
        </p:txBody>
      </p:sp>
      <p:pic>
        <p:nvPicPr>
          <p:cNvPr id="10" name="Google Shape;168;p14" descr="Une image contenant intérieur, sombre, chope, lumière&#10;&#10;Description générée automatiquement">
            <a:extLst>
              <a:ext uri="{FF2B5EF4-FFF2-40B4-BE49-F238E27FC236}">
                <a16:creationId xmlns:a16="http://schemas.microsoft.com/office/drawing/2014/main" id="{F6723091-6F22-60E3-577C-EFD52CB58EFF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113161" y="2050274"/>
            <a:ext cx="3420019" cy="463731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p5"/>
          <p:cNvSpPr txBox="1"/>
          <p:nvPr/>
        </p:nvSpPr>
        <p:spPr>
          <a:xfrm>
            <a:off x="-6650" y="0"/>
            <a:ext cx="12198649" cy="171339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br>
              <a:rPr lang="en-US" sz="650" b="1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</a:br>
            <a:r>
              <a:rPr lang="en-US" sz="1600" b="1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 </a:t>
            </a:r>
            <a:endParaRPr sz="12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88" name="Google Shape;188;p5"/>
          <p:cNvSpPr txBox="1"/>
          <p:nvPr/>
        </p:nvSpPr>
        <p:spPr>
          <a:xfrm>
            <a:off x="2623292" y="2870360"/>
            <a:ext cx="3885387" cy="16927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Jus de fruits </a:t>
            </a:r>
            <a:br>
              <a:rPr lang="en-US" sz="4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2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à base de jus concentré</a:t>
            </a:r>
            <a:br>
              <a:rPr lang="en-US" sz="2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2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(Briquette de 200 mL) </a:t>
            </a:r>
            <a:endParaRPr/>
          </a:p>
        </p:txBody>
      </p:sp>
      <p:sp>
        <p:nvSpPr>
          <p:cNvPr id="189" name="Google Shape;189;p5"/>
          <p:cNvSpPr/>
          <p:nvPr/>
        </p:nvSpPr>
        <p:spPr>
          <a:xfrm>
            <a:off x="6359610" y="3428998"/>
            <a:ext cx="863831" cy="477175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accent2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90" name="Google Shape;190;p5" descr="Une image contenant silhouette, ciel nocturne&#10;&#10;Description générée automatiquement"/>
          <p:cNvPicPr preferRelativeResize="0"/>
          <p:nvPr/>
        </p:nvPicPr>
        <p:blipFill rotWithShape="1">
          <a:blip r:embed="rId3">
            <a:alphaModFix/>
          </a:blip>
          <a:srcRect l="29436" t="20839" r="35980" b="29007"/>
          <a:stretch/>
        </p:blipFill>
        <p:spPr>
          <a:xfrm rot="2357934">
            <a:off x="7295230" y="1795206"/>
            <a:ext cx="1904188" cy="1843923"/>
          </a:xfrm>
          <a:prstGeom prst="rect">
            <a:avLst/>
          </a:prstGeom>
          <a:noFill/>
          <a:ln>
            <a:noFill/>
          </a:ln>
        </p:spPr>
      </p:pic>
      <p:pic>
        <p:nvPicPr>
          <p:cNvPr id="191" name="Google Shape;191;p5" descr="Une image contenant texte, signe&#10;&#10;Description générée automatiquement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28378" y="2010882"/>
            <a:ext cx="2270203" cy="3313409"/>
          </a:xfrm>
          <a:prstGeom prst="rect">
            <a:avLst/>
          </a:prstGeom>
          <a:noFill/>
          <a:ln>
            <a:noFill/>
          </a:ln>
        </p:spPr>
      </p:pic>
      <p:pic>
        <p:nvPicPr>
          <p:cNvPr id="192" name="Google Shape;192;p5" descr="Une image contenant silhouette, ciel nocturne&#10;&#10;Description générée automatiquement"/>
          <p:cNvPicPr preferRelativeResize="0"/>
          <p:nvPr/>
        </p:nvPicPr>
        <p:blipFill rotWithShape="1">
          <a:blip r:embed="rId3">
            <a:alphaModFix/>
          </a:blip>
          <a:srcRect l="29436" t="20839" r="35980" b="29007"/>
          <a:stretch/>
        </p:blipFill>
        <p:spPr>
          <a:xfrm rot="2123034">
            <a:off x="8616614" y="1851256"/>
            <a:ext cx="1904188" cy="1843923"/>
          </a:xfrm>
          <a:prstGeom prst="rect">
            <a:avLst/>
          </a:prstGeom>
          <a:noFill/>
          <a:ln>
            <a:noFill/>
          </a:ln>
        </p:spPr>
      </p:pic>
      <p:pic>
        <p:nvPicPr>
          <p:cNvPr id="193" name="Google Shape;193;p5" descr="Une image contenant silhouette, ciel nocturne&#10;&#10;Description générée automatiquement"/>
          <p:cNvPicPr preferRelativeResize="0"/>
          <p:nvPr/>
        </p:nvPicPr>
        <p:blipFill rotWithShape="1">
          <a:blip r:embed="rId3">
            <a:alphaModFix/>
          </a:blip>
          <a:srcRect l="29436" t="20839" r="35980" b="29007"/>
          <a:stretch/>
        </p:blipFill>
        <p:spPr>
          <a:xfrm rot="2007894">
            <a:off x="9985969" y="1796558"/>
            <a:ext cx="1904188" cy="1843923"/>
          </a:xfrm>
          <a:prstGeom prst="rect">
            <a:avLst/>
          </a:prstGeom>
          <a:noFill/>
          <a:ln>
            <a:noFill/>
          </a:ln>
        </p:spPr>
      </p:pic>
      <p:pic>
        <p:nvPicPr>
          <p:cNvPr id="194" name="Google Shape;194;p5" descr="Une image contenant silhouette, ciel nocturne&#10;&#10;Description générée automatiquement"/>
          <p:cNvPicPr preferRelativeResize="0"/>
          <p:nvPr/>
        </p:nvPicPr>
        <p:blipFill rotWithShape="1">
          <a:blip r:embed="rId3">
            <a:alphaModFix/>
          </a:blip>
          <a:srcRect l="17328" t="31359"/>
          <a:stretch/>
        </p:blipFill>
        <p:spPr>
          <a:xfrm rot="2188646">
            <a:off x="7548020" y="3723601"/>
            <a:ext cx="4552049" cy="2523590"/>
          </a:xfrm>
          <a:prstGeom prst="rect">
            <a:avLst/>
          </a:prstGeom>
          <a:noFill/>
          <a:ln>
            <a:noFill/>
          </a:ln>
        </p:spPr>
      </p:pic>
      <p:sp>
        <p:nvSpPr>
          <p:cNvPr id="195" name="Google Shape;195;p5"/>
          <p:cNvSpPr/>
          <p:nvPr/>
        </p:nvSpPr>
        <p:spPr>
          <a:xfrm rot="-5575333">
            <a:off x="9418545" y="3635971"/>
            <a:ext cx="1302327" cy="727364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6" name="Google Shape;196;p5"/>
          <p:cNvSpPr txBox="1"/>
          <p:nvPr/>
        </p:nvSpPr>
        <p:spPr>
          <a:xfrm>
            <a:off x="8142937" y="4770103"/>
            <a:ext cx="3638938" cy="8309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3,5 sucres</a:t>
            </a:r>
            <a:endParaRPr/>
          </a:p>
        </p:txBody>
      </p:sp>
      <p:sp>
        <p:nvSpPr>
          <p:cNvPr id="197" name="Google Shape;197;p5"/>
          <p:cNvSpPr txBox="1">
            <a:spLocks noGrp="1"/>
          </p:cNvSpPr>
          <p:nvPr>
            <p:ph type="title"/>
          </p:nvPr>
        </p:nvSpPr>
        <p:spPr>
          <a:xfrm>
            <a:off x="1001675" y="170400"/>
            <a:ext cx="10680300" cy="132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Font typeface="Calibri"/>
              <a:buNone/>
            </a:pPr>
            <a:r>
              <a:rPr lang="en-US" sz="40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Cette </a:t>
            </a:r>
            <a:r>
              <a:rPr lang="en-US" sz="4000" b="1">
                <a:solidFill>
                  <a:schemeClr val="lt1"/>
                </a:solidFill>
              </a:rPr>
              <a:t>boisson comporte du sucre…</a:t>
            </a:r>
            <a:br>
              <a:rPr lang="en-US" sz="40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40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Combien cela représente en morceaux de sucre ?</a:t>
            </a:r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Google Shape;202;p7"/>
          <p:cNvSpPr txBox="1"/>
          <p:nvPr/>
        </p:nvSpPr>
        <p:spPr>
          <a:xfrm>
            <a:off x="-6650" y="0"/>
            <a:ext cx="12198649" cy="171339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br>
              <a:rPr lang="en-US" sz="650" b="1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</a:br>
            <a:r>
              <a:rPr lang="en-US" sz="1600" b="1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 </a:t>
            </a:r>
            <a:endParaRPr sz="12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03" name="Google Shape;203;p7"/>
          <p:cNvSpPr txBox="1"/>
          <p:nvPr/>
        </p:nvSpPr>
        <p:spPr>
          <a:xfrm>
            <a:off x="2676346" y="2837412"/>
            <a:ext cx="3638938" cy="20005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Eau </a:t>
            </a:r>
            <a:r>
              <a:rPr lang="en-US" sz="48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aromatisée</a:t>
            </a:r>
            <a:br>
              <a:rPr lang="en-US" sz="4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2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(</a:t>
            </a:r>
            <a:r>
              <a:rPr lang="en-US" sz="28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Verre</a:t>
            </a:r>
            <a:r>
              <a:rPr lang="en-US" sz="2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de 200 mL)</a:t>
            </a:r>
            <a:endParaRPr dirty="0"/>
          </a:p>
        </p:txBody>
      </p:sp>
      <p:sp>
        <p:nvSpPr>
          <p:cNvPr id="204" name="Google Shape;204;p7"/>
          <p:cNvSpPr/>
          <p:nvPr/>
        </p:nvSpPr>
        <p:spPr>
          <a:xfrm>
            <a:off x="6091151" y="3429000"/>
            <a:ext cx="1802167" cy="477175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accent2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5" name="Google Shape;205;p7"/>
          <p:cNvSpPr txBox="1"/>
          <p:nvPr/>
        </p:nvSpPr>
        <p:spPr>
          <a:xfrm>
            <a:off x="8553061" y="2882757"/>
            <a:ext cx="3638938" cy="15696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Moins de </a:t>
            </a:r>
            <a:br>
              <a:rPr lang="en-US" sz="4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4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 sucre</a:t>
            </a:r>
            <a:endParaRPr/>
          </a:p>
        </p:txBody>
      </p:sp>
      <p:pic>
        <p:nvPicPr>
          <p:cNvPr id="206" name="Google Shape;206;p7" descr="Une image contenant tasse, boisson, alimentation, boisson aux fruits&#10;&#10;Description générée automatiquement"/>
          <p:cNvPicPr preferRelativeResize="0"/>
          <p:nvPr/>
        </p:nvPicPr>
        <p:blipFill rotWithShape="1">
          <a:blip r:embed="rId3">
            <a:alphaModFix amt="50000"/>
          </a:blip>
          <a:srcRect/>
          <a:stretch/>
        </p:blipFill>
        <p:spPr>
          <a:xfrm>
            <a:off x="399339" y="2047035"/>
            <a:ext cx="2104826" cy="3093199"/>
          </a:xfrm>
          <a:prstGeom prst="rect">
            <a:avLst/>
          </a:prstGeom>
          <a:noFill/>
          <a:ln>
            <a:noFill/>
          </a:ln>
        </p:spPr>
      </p:pic>
      <p:sp>
        <p:nvSpPr>
          <p:cNvPr id="207" name="Google Shape;207;p7"/>
          <p:cNvSpPr txBox="1">
            <a:spLocks noGrp="1"/>
          </p:cNvSpPr>
          <p:nvPr>
            <p:ph type="title"/>
          </p:nvPr>
        </p:nvSpPr>
        <p:spPr>
          <a:xfrm>
            <a:off x="1001675" y="170400"/>
            <a:ext cx="10680300" cy="132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Font typeface="Calibri"/>
              <a:buNone/>
            </a:pPr>
            <a:r>
              <a:rPr lang="en-US" sz="40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Cette </a:t>
            </a:r>
            <a:r>
              <a:rPr lang="en-US" sz="4000" b="1">
                <a:solidFill>
                  <a:schemeClr val="lt1"/>
                </a:solidFill>
              </a:rPr>
              <a:t>boisson comporte du sucre…</a:t>
            </a:r>
            <a:br>
              <a:rPr lang="en-US" sz="40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40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Combien cela représente en morceaux de sucre ?</a:t>
            </a:r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Google Shape;212;p9"/>
          <p:cNvSpPr txBox="1"/>
          <p:nvPr/>
        </p:nvSpPr>
        <p:spPr>
          <a:xfrm>
            <a:off x="-6650" y="0"/>
            <a:ext cx="12198649" cy="171339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br>
              <a:rPr lang="en-US" sz="650" b="1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</a:br>
            <a:r>
              <a:rPr lang="en-US" sz="1600" b="1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 </a:t>
            </a:r>
            <a:endParaRPr sz="12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13" name="Google Shape;213;p9"/>
          <p:cNvSpPr txBox="1"/>
          <p:nvPr/>
        </p:nvSpPr>
        <p:spPr>
          <a:xfrm>
            <a:off x="2701055" y="3036643"/>
            <a:ext cx="3885387" cy="12618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Lait chocolaté </a:t>
            </a:r>
            <a:br>
              <a:rPr lang="en-US" sz="2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2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(Verre de 200 mL) </a:t>
            </a:r>
            <a:endParaRPr/>
          </a:p>
        </p:txBody>
      </p:sp>
      <p:sp>
        <p:nvSpPr>
          <p:cNvPr id="214" name="Google Shape;214;p9"/>
          <p:cNvSpPr/>
          <p:nvPr/>
        </p:nvSpPr>
        <p:spPr>
          <a:xfrm>
            <a:off x="6719463" y="3420512"/>
            <a:ext cx="1528245" cy="477175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accent2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15" name="Google Shape;215;p9" descr="Une image contenant silhouette, ciel nocturne&#10;&#10;Description générée automatiquement"/>
          <p:cNvPicPr preferRelativeResize="0"/>
          <p:nvPr/>
        </p:nvPicPr>
        <p:blipFill rotWithShape="1">
          <a:blip r:embed="rId3">
            <a:alphaModFix/>
          </a:blip>
          <a:srcRect l="29436" t="20839" r="35980" b="29007"/>
          <a:stretch/>
        </p:blipFill>
        <p:spPr>
          <a:xfrm rot="2357934">
            <a:off x="8055110" y="1799566"/>
            <a:ext cx="1904188" cy="1843923"/>
          </a:xfrm>
          <a:prstGeom prst="rect">
            <a:avLst/>
          </a:prstGeom>
          <a:noFill/>
          <a:ln>
            <a:noFill/>
          </a:ln>
        </p:spPr>
      </p:pic>
      <p:pic>
        <p:nvPicPr>
          <p:cNvPr id="216" name="Google Shape;216;p9" descr="Une image contenant silhouette, ciel nocturne&#10;&#10;Description générée automatiquement"/>
          <p:cNvPicPr preferRelativeResize="0"/>
          <p:nvPr/>
        </p:nvPicPr>
        <p:blipFill rotWithShape="1">
          <a:blip r:embed="rId3">
            <a:alphaModFix/>
          </a:blip>
          <a:srcRect l="29436" t="20839" r="35980" b="29007"/>
          <a:stretch/>
        </p:blipFill>
        <p:spPr>
          <a:xfrm rot="2123034">
            <a:off x="9376494" y="1855616"/>
            <a:ext cx="1904188" cy="1843923"/>
          </a:xfrm>
          <a:prstGeom prst="rect">
            <a:avLst/>
          </a:prstGeom>
          <a:noFill/>
          <a:ln>
            <a:noFill/>
          </a:ln>
        </p:spPr>
      </p:pic>
      <p:pic>
        <p:nvPicPr>
          <p:cNvPr id="217" name="Google Shape;217;p9" descr="Une image contenant silhouette, ciel nocturne&#10;&#10;Description générée automatiquement"/>
          <p:cNvPicPr preferRelativeResize="0"/>
          <p:nvPr/>
        </p:nvPicPr>
        <p:blipFill rotWithShape="1">
          <a:blip r:embed="rId3">
            <a:alphaModFix/>
          </a:blip>
          <a:srcRect l="29436" t="20839" r="35980" b="29007"/>
          <a:stretch/>
        </p:blipFill>
        <p:spPr>
          <a:xfrm rot="2007894">
            <a:off x="8093505" y="3158596"/>
            <a:ext cx="1904188" cy="1843923"/>
          </a:xfrm>
          <a:prstGeom prst="rect">
            <a:avLst/>
          </a:prstGeom>
          <a:noFill/>
          <a:ln>
            <a:noFill/>
          </a:ln>
        </p:spPr>
      </p:pic>
      <p:pic>
        <p:nvPicPr>
          <p:cNvPr id="218" name="Google Shape;218;p9" descr="Une image contenant silhouette, ciel nocturne&#10;&#10;Description générée automatiquement"/>
          <p:cNvPicPr preferRelativeResize="0"/>
          <p:nvPr/>
        </p:nvPicPr>
        <p:blipFill rotWithShape="1">
          <a:blip r:embed="rId3">
            <a:alphaModFix/>
          </a:blip>
          <a:srcRect l="17328" t="31359"/>
          <a:stretch/>
        </p:blipFill>
        <p:spPr>
          <a:xfrm rot="2188646">
            <a:off x="8344032" y="3827441"/>
            <a:ext cx="4552049" cy="2523590"/>
          </a:xfrm>
          <a:prstGeom prst="rect">
            <a:avLst/>
          </a:prstGeom>
          <a:noFill/>
          <a:ln>
            <a:noFill/>
          </a:ln>
        </p:spPr>
      </p:pic>
      <p:sp>
        <p:nvSpPr>
          <p:cNvPr id="219" name="Google Shape;219;p9"/>
          <p:cNvSpPr txBox="1"/>
          <p:nvPr/>
        </p:nvSpPr>
        <p:spPr>
          <a:xfrm>
            <a:off x="8680709" y="4937753"/>
            <a:ext cx="3638938" cy="8309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4 sucres</a:t>
            </a:r>
            <a:endParaRPr/>
          </a:p>
        </p:txBody>
      </p:sp>
      <p:pic>
        <p:nvPicPr>
          <p:cNvPr id="220" name="Google Shape;220;p9" descr="Une image contenant tasse, boisson, alimentation, boisson aux fruits&#10;&#10;Description générée automatiquement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99339" y="2047035"/>
            <a:ext cx="2104826" cy="3093199"/>
          </a:xfrm>
          <a:prstGeom prst="rect">
            <a:avLst/>
          </a:prstGeom>
          <a:noFill/>
          <a:ln>
            <a:noFill/>
          </a:ln>
        </p:spPr>
      </p:pic>
      <p:sp>
        <p:nvSpPr>
          <p:cNvPr id="221" name="Google Shape;221;p9"/>
          <p:cNvSpPr txBox="1">
            <a:spLocks noGrp="1"/>
          </p:cNvSpPr>
          <p:nvPr>
            <p:ph type="title"/>
          </p:nvPr>
        </p:nvSpPr>
        <p:spPr>
          <a:xfrm>
            <a:off x="1001675" y="170400"/>
            <a:ext cx="10680300" cy="132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Font typeface="Calibri"/>
              <a:buNone/>
            </a:pPr>
            <a:r>
              <a:rPr lang="en-US" sz="40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Cette </a:t>
            </a:r>
            <a:r>
              <a:rPr lang="en-US" sz="4000" b="1">
                <a:solidFill>
                  <a:schemeClr val="lt1"/>
                </a:solidFill>
              </a:rPr>
              <a:t>boisson comporte du sucre…</a:t>
            </a:r>
            <a:br>
              <a:rPr lang="en-US" sz="40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40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Combien cela représente en morceaux de sucre ?</a:t>
            </a:r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Google Shape;226;p11"/>
          <p:cNvSpPr txBox="1"/>
          <p:nvPr/>
        </p:nvSpPr>
        <p:spPr>
          <a:xfrm>
            <a:off x="-6650" y="0"/>
            <a:ext cx="12198649" cy="171339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br>
              <a:rPr lang="en-US" sz="650" b="1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</a:br>
            <a:r>
              <a:rPr lang="en-US" sz="1600" b="1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 </a:t>
            </a:r>
            <a:endParaRPr sz="12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27" name="Google Shape;227;p11"/>
          <p:cNvSpPr/>
          <p:nvPr/>
        </p:nvSpPr>
        <p:spPr>
          <a:xfrm>
            <a:off x="6359610" y="3428998"/>
            <a:ext cx="1528245" cy="477175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accent2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28" name="Google Shape;228;p11" descr="Une image contenant silhouette, ciel nocturne&#10;&#10;Description générée automatiquement"/>
          <p:cNvPicPr preferRelativeResize="0"/>
          <p:nvPr/>
        </p:nvPicPr>
        <p:blipFill rotWithShape="1">
          <a:blip r:embed="rId3">
            <a:alphaModFix/>
          </a:blip>
          <a:srcRect l="29436" t="20839" r="35980" b="29007"/>
          <a:stretch/>
        </p:blipFill>
        <p:spPr>
          <a:xfrm rot="2357934">
            <a:off x="8055110" y="1799566"/>
            <a:ext cx="1904188" cy="1843923"/>
          </a:xfrm>
          <a:prstGeom prst="rect">
            <a:avLst/>
          </a:prstGeom>
          <a:noFill/>
          <a:ln>
            <a:noFill/>
          </a:ln>
        </p:spPr>
      </p:pic>
      <p:pic>
        <p:nvPicPr>
          <p:cNvPr id="229" name="Google Shape;229;p11" descr="Une image contenant silhouette, ciel nocturne&#10;&#10;Description générée automatiquement"/>
          <p:cNvPicPr preferRelativeResize="0"/>
          <p:nvPr/>
        </p:nvPicPr>
        <p:blipFill rotWithShape="1">
          <a:blip r:embed="rId3">
            <a:alphaModFix/>
          </a:blip>
          <a:srcRect l="29436" t="20839" r="35980" b="29007"/>
          <a:stretch/>
        </p:blipFill>
        <p:spPr>
          <a:xfrm rot="2123034">
            <a:off x="9376494" y="1855616"/>
            <a:ext cx="1904188" cy="1843923"/>
          </a:xfrm>
          <a:prstGeom prst="rect">
            <a:avLst/>
          </a:prstGeom>
          <a:noFill/>
          <a:ln>
            <a:noFill/>
          </a:ln>
        </p:spPr>
      </p:pic>
      <p:pic>
        <p:nvPicPr>
          <p:cNvPr id="230" name="Google Shape;230;p11" descr="Une image contenant silhouette, ciel nocturne&#10;&#10;Description générée automatiquement"/>
          <p:cNvPicPr preferRelativeResize="0"/>
          <p:nvPr/>
        </p:nvPicPr>
        <p:blipFill rotWithShape="1">
          <a:blip r:embed="rId3">
            <a:alphaModFix/>
          </a:blip>
          <a:srcRect l="29436" t="20839" r="35980" b="29007"/>
          <a:stretch/>
        </p:blipFill>
        <p:spPr>
          <a:xfrm rot="2007894">
            <a:off x="8093505" y="2983108"/>
            <a:ext cx="1904188" cy="1843923"/>
          </a:xfrm>
          <a:prstGeom prst="rect">
            <a:avLst/>
          </a:prstGeom>
          <a:noFill/>
          <a:ln>
            <a:noFill/>
          </a:ln>
        </p:spPr>
      </p:pic>
      <p:pic>
        <p:nvPicPr>
          <p:cNvPr id="231" name="Google Shape;231;p11" descr="Une image contenant silhouette, ciel nocturne&#10;&#10;Description générée automatiquement"/>
          <p:cNvPicPr preferRelativeResize="0"/>
          <p:nvPr/>
        </p:nvPicPr>
        <p:blipFill rotWithShape="1">
          <a:blip r:embed="rId3">
            <a:alphaModFix/>
          </a:blip>
          <a:srcRect l="17328" t="31359"/>
          <a:stretch/>
        </p:blipFill>
        <p:spPr>
          <a:xfrm rot="2188646">
            <a:off x="8344032" y="3651953"/>
            <a:ext cx="4552049" cy="2523590"/>
          </a:xfrm>
          <a:prstGeom prst="rect">
            <a:avLst/>
          </a:prstGeom>
          <a:noFill/>
          <a:ln>
            <a:noFill/>
          </a:ln>
        </p:spPr>
      </p:pic>
      <p:sp>
        <p:nvSpPr>
          <p:cNvPr id="232" name="Google Shape;232;p11"/>
          <p:cNvSpPr txBox="1"/>
          <p:nvPr/>
        </p:nvSpPr>
        <p:spPr>
          <a:xfrm>
            <a:off x="8553062" y="5856591"/>
            <a:ext cx="3638938" cy="8309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6 sucres</a:t>
            </a:r>
            <a:endParaRPr/>
          </a:p>
        </p:txBody>
      </p:sp>
      <p:sp>
        <p:nvSpPr>
          <p:cNvPr id="233" name="Google Shape;233;p11"/>
          <p:cNvSpPr txBox="1"/>
          <p:nvPr/>
        </p:nvSpPr>
        <p:spPr>
          <a:xfrm>
            <a:off x="3018003" y="3055186"/>
            <a:ext cx="3885387" cy="12618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Soda </a:t>
            </a:r>
            <a:br>
              <a:rPr lang="en-US" sz="2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2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(Canette de 350 mL) </a:t>
            </a:r>
            <a:endParaRPr/>
          </a:p>
        </p:txBody>
      </p:sp>
      <p:pic>
        <p:nvPicPr>
          <p:cNvPr id="234" name="Google Shape;234;p1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47818" y="1769465"/>
            <a:ext cx="2210159" cy="4273420"/>
          </a:xfrm>
          <a:prstGeom prst="rect">
            <a:avLst/>
          </a:prstGeom>
          <a:noFill/>
          <a:ln>
            <a:noFill/>
          </a:ln>
        </p:spPr>
      </p:pic>
      <p:pic>
        <p:nvPicPr>
          <p:cNvPr id="235" name="Google Shape;235;p11" descr="Une image contenant silhouette, ciel nocturne&#10;&#10;Description générée automatiquement"/>
          <p:cNvPicPr preferRelativeResize="0"/>
          <p:nvPr/>
        </p:nvPicPr>
        <p:blipFill rotWithShape="1">
          <a:blip r:embed="rId3">
            <a:alphaModFix/>
          </a:blip>
          <a:srcRect l="29436" t="20839" r="35980" b="29007"/>
          <a:stretch/>
        </p:blipFill>
        <p:spPr>
          <a:xfrm rot="2007894">
            <a:off x="8162778" y="4176991"/>
            <a:ext cx="1904188" cy="1843923"/>
          </a:xfrm>
          <a:prstGeom prst="rect">
            <a:avLst/>
          </a:prstGeom>
          <a:noFill/>
          <a:ln>
            <a:noFill/>
          </a:ln>
        </p:spPr>
      </p:pic>
      <p:pic>
        <p:nvPicPr>
          <p:cNvPr id="236" name="Google Shape;236;p11" descr="Une image contenant silhouette, ciel nocturne&#10;&#10;Description générée automatiquement"/>
          <p:cNvPicPr preferRelativeResize="0"/>
          <p:nvPr/>
        </p:nvPicPr>
        <p:blipFill rotWithShape="1">
          <a:blip r:embed="rId3">
            <a:alphaModFix/>
          </a:blip>
          <a:srcRect l="17328" t="31359"/>
          <a:stretch/>
        </p:blipFill>
        <p:spPr>
          <a:xfrm rot="2188646">
            <a:off x="8413305" y="4845836"/>
            <a:ext cx="4552049" cy="2523590"/>
          </a:xfrm>
          <a:prstGeom prst="rect">
            <a:avLst/>
          </a:prstGeom>
          <a:noFill/>
          <a:ln>
            <a:noFill/>
          </a:ln>
        </p:spPr>
      </p:pic>
      <p:sp>
        <p:nvSpPr>
          <p:cNvPr id="237" name="Google Shape;237;p11"/>
          <p:cNvSpPr txBox="1">
            <a:spLocks noGrp="1"/>
          </p:cNvSpPr>
          <p:nvPr>
            <p:ph type="title"/>
          </p:nvPr>
        </p:nvSpPr>
        <p:spPr>
          <a:xfrm>
            <a:off x="1001675" y="170400"/>
            <a:ext cx="10680300" cy="132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Font typeface="Calibri"/>
              <a:buNone/>
            </a:pPr>
            <a:r>
              <a:rPr lang="en-US" sz="40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Cette </a:t>
            </a:r>
            <a:r>
              <a:rPr lang="en-US" sz="4000" b="1">
                <a:solidFill>
                  <a:schemeClr val="lt1"/>
                </a:solidFill>
              </a:rPr>
              <a:t>boisson comporte du sucre…</a:t>
            </a:r>
            <a:br>
              <a:rPr lang="en-US" sz="40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40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Combien cela représente en morceaux de sucre ?</a:t>
            </a:r>
            <a:endParaRPr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Google Shape;242;p13"/>
          <p:cNvSpPr txBox="1"/>
          <p:nvPr/>
        </p:nvSpPr>
        <p:spPr>
          <a:xfrm>
            <a:off x="-6650" y="0"/>
            <a:ext cx="12198649" cy="171339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br>
              <a:rPr lang="en-US" sz="650" b="1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</a:br>
            <a:r>
              <a:rPr lang="en-US" sz="1600" b="1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 </a:t>
            </a:r>
            <a:endParaRPr sz="12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43" name="Google Shape;243;p13"/>
          <p:cNvSpPr txBox="1">
            <a:spLocks noGrp="1"/>
          </p:cNvSpPr>
          <p:nvPr>
            <p:ph type="title"/>
          </p:nvPr>
        </p:nvSpPr>
        <p:spPr>
          <a:xfrm>
            <a:off x="1001684" y="170412"/>
            <a:ext cx="10178934" cy="13287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Font typeface="Calibri"/>
              <a:buNone/>
            </a:pPr>
            <a:r>
              <a:rPr lang="en-US" sz="40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Classer les boissons </a:t>
            </a:r>
            <a:br>
              <a:rPr lang="en-US" sz="40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40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des moins sucrées </a:t>
            </a:r>
            <a:r>
              <a:rPr lang="en-US" sz="4000" b="1">
                <a:solidFill>
                  <a:schemeClr val="lt1"/>
                </a:solidFill>
              </a:rPr>
              <a:t>aux </a:t>
            </a:r>
            <a:r>
              <a:rPr lang="en-US" sz="40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plus sucrées</a:t>
            </a:r>
            <a:endParaRPr sz="4000" b="1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4" name="Google Shape;244;p13"/>
          <p:cNvSpPr/>
          <p:nvPr/>
        </p:nvSpPr>
        <p:spPr>
          <a:xfrm>
            <a:off x="484359" y="5215653"/>
            <a:ext cx="3605255" cy="510544"/>
          </a:xfrm>
          <a:prstGeom prst="rect">
            <a:avLst/>
          </a:prstGeom>
          <a:solidFill>
            <a:srgbClr val="F4B08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Les deux boissons les moins sucrées</a:t>
            </a:r>
            <a:endParaRPr/>
          </a:p>
        </p:txBody>
      </p:sp>
      <p:sp>
        <p:nvSpPr>
          <p:cNvPr id="245" name="Google Shape;245;p13"/>
          <p:cNvSpPr/>
          <p:nvPr/>
        </p:nvSpPr>
        <p:spPr>
          <a:xfrm>
            <a:off x="8238836" y="5215653"/>
            <a:ext cx="3605255" cy="510544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Les deux boissons les plus sucrées</a:t>
            </a:r>
            <a:endParaRPr/>
          </a:p>
        </p:txBody>
      </p:sp>
      <p:pic>
        <p:nvPicPr>
          <p:cNvPr id="246" name="Google Shape;246;p1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69066" y="2741175"/>
            <a:ext cx="767678" cy="1535355"/>
          </a:xfrm>
          <a:prstGeom prst="rect">
            <a:avLst/>
          </a:prstGeom>
          <a:noFill/>
          <a:ln>
            <a:noFill/>
          </a:ln>
        </p:spPr>
      </p:pic>
      <p:pic>
        <p:nvPicPr>
          <p:cNvPr id="247" name="Google Shape;247;p13" descr="Une image contenant tasse, boisson, alimentation, boisson aux fruits&#10;&#10;Description générée automatiquement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203811" y="2687904"/>
            <a:ext cx="1056928" cy="1553235"/>
          </a:xfrm>
          <a:prstGeom prst="rect">
            <a:avLst/>
          </a:prstGeom>
          <a:noFill/>
          <a:ln>
            <a:noFill/>
          </a:ln>
        </p:spPr>
      </p:pic>
      <p:pic>
        <p:nvPicPr>
          <p:cNvPr id="248" name="Google Shape;248;p13" descr="Une image contenant texte, signe&#10;&#10;Description générée automatiquement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5389682" y="2514432"/>
            <a:ext cx="1291203" cy="1884538"/>
          </a:xfrm>
          <a:prstGeom prst="rect">
            <a:avLst/>
          </a:prstGeom>
          <a:noFill/>
          <a:ln>
            <a:noFill/>
          </a:ln>
        </p:spPr>
      </p:pic>
      <p:pic>
        <p:nvPicPr>
          <p:cNvPr id="249" name="Google Shape;249;p13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8709007" y="2315181"/>
            <a:ext cx="968570" cy="1872765"/>
          </a:xfrm>
          <a:prstGeom prst="rect">
            <a:avLst/>
          </a:prstGeom>
          <a:noFill/>
          <a:ln>
            <a:noFill/>
          </a:ln>
        </p:spPr>
      </p:pic>
      <p:pic>
        <p:nvPicPr>
          <p:cNvPr id="250" name="Google Shape;250;p13"/>
          <p:cNvPicPr preferRelativeResize="0"/>
          <p:nvPr/>
        </p:nvPicPr>
        <p:blipFill rotWithShape="1">
          <a:blip r:embed="rId7">
            <a:alphaModFix/>
          </a:blip>
          <a:srcRect l="28827" t="19381" r="45477" b="8012"/>
          <a:stretch/>
        </p:blipFill>
        <p:spPr>
          <a:xfrm>
            <a:off x="10291099" y="2315548"/>
            <a:ext cx="1311689" cy="1996932"/>
          </a:xfrm>
          <a:prstGeom prst="rect">
            <a:avLst/>
          </a:prstGeom>
          <a:noFill/>
          <a:ln>
            <a:noFill/>
          </a:ln>
        </p:spPr>
      </p:pic>
      <p:sp>
        <p:nvSpPr>
          <p:cNvPr id="251" name="Google Shape;251;p13"/>
          <p:cNvSpPr txBox="1"/>
          <p:nvPr/>
        </p:nvSpPr>
        <p:spPr>
          <a:xfrm>
            <a:off x="2143130" y="4312480"/>
            <a:ext cx="3885387" cy="7078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Jus de fruits </a:t>
            </a:r>
            <a:br>
              <a:rPr lang="en-US"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sans sucre ajouté</a:t>
            </a:r>
            <a:endParaRPr/>
          </a:p>
        </p:txBody>
      </p:sp>
      <p:sp>
        <p:nvSpPr>
          <p:cNvPr id="252" name="Google Shape;252;p13"/>
          <p:cNvSpPr txBox="1"/>
          <p:nvPr/>
        </p:nvSpPr>
        <p:spPr>
          <a:xfrm>
            <a:off x="652965" y="4329987"/>
            <a:ext cx="3885387" cy="10156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Eau </a:t>
            </a:r>
            <a:br>
              <a:rPr lang="en-US" sz="20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20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aromatisée</a:t>
            </a:r>
            <a:br>
              <a:rPr lang="en-US" sz="20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endParaRPr sz="20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3" name="Google Shape;253;p13"/>
          <p:cNvSpPr txBox="1"/>
          <p:nvPr/>
        </p:nvSpPr>
        <p:spPr>
          <a:xfrm>
            <a:off x="4976305" y="4312480"/>
            <a:ext cx="3885387" cy="10156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Jus de fruits </a:t>
            </a:r>
            <a:br>
              <a:rPr lang="en-US"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à base de jus concentré</a:t>
            </a:r>
            <a:br>
              <a:rPr lang="en-US"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endParaRPr sz="20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4" name="Google Shape;254;p13"/>
          <p:cNvSpPr txBox="1"/>
          <p:nvPr/>
        </p:nvSpPr>
        <p:spPr>
          <a:xfrm>
            <a:off x="8809828" y="4329987"/>
            <a:ext cx="3885387" cy="7078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Soda</a:t>
            </a:r>
            <a:br>
              <a:rPr lang="en-US"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endParaRPr sz="20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5" name="Google Shape;255;p13"/>
          <p:cNvSpPr txBox="1"/>
          <p:nvPr/>
        </p:nvSpPr>
        <p:spPr>
          <a:xfrm>
            <a:off x="10165550" y="4329987"/>
            <a:ext cx="3885387" cy="7078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Lait chocolaté</a:t>
            </a:r>
            <a:br>
              <a:rPr lang="en-US"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endParaRPr sz="20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2"/>
          <p:cNvSpPr txBox="1"/>
          <p:nvPr/>
        </p:nvSpPr>
        <p:spPr>
          <a:xfrm>
            <a:off x="-6650" y="0"/>
            <a:ext cx="12198649" cy="171339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br>
              <a:rPr lang="en-US" sz="650" b="1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</a:br>
            <a:r>
              <a:rPr lang="en-US" sz="1600" b="1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 </a:t>
            </a:r>
            <a:endParaRPr sz="12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93" name="Google Shape;93;p2"/>
          <p:cNvSpPr txBox="1">
            <a:spLocks noGrp="1"/>
          </p:cNvSpPr>
          <p:nvPr>
            <p:ph type="title"/>
          </p:nvPr>
        </p:nvSpPr>
        <p:spPr>
          <a:xfrm>
            <a:off x="1001675" y="170400"/>
            <a:ext cx="10680300" cy="132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Font typeface="Calibri"/>
              <a:buNone/>
            </a:pPr>
            <a:r>
              <a:rPr lang="en-US" sz="40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Cette </a:t>
            </a:r>
            <a:r>
              <a:rPr lang="en-US" sz="4000" b="1">
                <a:solidFill>
                  <a:schemeClr val="lt1"/>
                </a:solidFill>
              </a:rPr>
              <a:t>boisson comporte du sucre…</a:t>
            </a:r>
            <a:br>
              <a:rPr lang="en-US" sz="40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40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Combien cela représente en morceaux de sucre ?</a:t>
            </a:r>
            <a:endParaRPr/>
          </a:p>
        </p:txBody>
      </p:sp>
      <p:sp>
        <p:nvSpPr>
          <p:cNvPr id="94" name="Google Shape;94;p2"/>
          <p:cNvSpPr txBox="1"/>
          <p:nvPr/>
        </p:nvSpPr>
        <p:spPr>
          <a:xfrm>
            <a:off x="2623292" y="2870360"/>
            <a:ext cx="3885387" cy="18774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Jus de fruits </a:t>
            </a:r>
            <a:r>
              <a:rPr lang="en-US" sz="4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sans sucre ajouté</a:t>
            </a:r>
            <a:br>
              <a:rPr lang="en-US" sz="4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2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(Verre de 200 mL)</a:t>
            </a:r>
            <a:endParaRPr/>
          </a:p>
        </p:txBody>
      </p:sp>
      <p:sp>
        <p:nvSpPr>
          <p:cNvPr id="95" name="Google Shape;95;p2"/>
          <p:cNvSpPr/>
          <p:nvPr/>
        </p:nvSpPr>
        <p:spPr>
          <a:xfrm>
            <a:off x="6746933" y="3429000"/>
            <a:ext cx="1802167" cy="477175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accent2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96" name="Google Shape;96;p2" descr="Une image contenant silhouette, ciel nocturne&#10;&#10;Description générée automatiquement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223441" y="1755369"/>
            <a:ext cx="5506194" cy="3676532"/>
          </a:xfrm>
          <a:prstGeom prst="rect">
            <a:avLst/>
          </a:prstGeom>
          <a:noFill/>
          <a:ln>
            <a:noFill/>
          </a:ln>
        </p:spPr>
      </p:pic>
      <p:sp>
        <p:nvSpPr>
          <p:cNvPr id="97" name="Google Shape;97;p2"/>
          <p:cNvSpPr txBox="1"/>
          <p:nvPr/>
        </p:nvSpPr>
        <p:spPr>
          <a:xfrm>
            <a:off x="10468725" y="3050463"/>
            <a:ext cx="1802167" cy="9233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5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????</a:t>
            </a:r>
            <a:endParaRPr/>
          </a:p>
        </p:txBody>
      </p:sp>
      <p:pic>
        <p:nvPicPr>
          <p:cNvPr id="98" name="Google Shape;98;p2" descr="Une image contenant tasse, boisson, alimentation, boisson aux fruits&#10;&#10;Description générée automatiquement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99339" y="2047035"/>
            <a:ext cx="2104826" cy="309319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676570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4"/>
          <p:cNvSpPr txBox="1"/>
          <p:nvPr/>
        </p:nvSpPr>
        <p:spPr>
          <a:xfrm>
            <a:off x="-6650" y="0"/>
            <a:ext cx="12198649" cy="171339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br>
              <a:rPr lang="en-US" sz="650" b="1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</a:br>
            <a:r>
              <a:rPr lang="en-US" sz="1600" b="1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 </a:t>
            </a:r>
            <a:endParaRPr sz="12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04" name="Google Shape;104;p4"/>
          <p:cNvSpPr txBox="1"/>
          <p:nvPr/>
        </p:nvSpPr>
        <p:spPr>
          <a:xfrm>
            <a:off x="2623292" y="2870360"/>
            <a:ext cx="3885387" cy="16927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Jus de fruits </a:t>
            </a:r>
            <a:br>
              <a:rPr lang="en-US" sz="4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2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à base de jus concentré</a:t>
            </a:r>
            <a:br>
              <a:rPr lang="en-US" sz="2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2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(Briquette de 200 mL) </a:t>
            </a:r>
            <a:endParaRPr/>
          </a:p>
        </p:txBody>
      </p:sp>
      <p:sp>
        <p:nvSpPr>
          <p:cNvPr id="105" name="Google Shape;105;p4"/>
          <p:cNvSpPr/>
          <p:nvPr/>
        </p:nvSpPr>
        <p:spPr>
          <a:xfrm>
            <a:off x="6746933" y="3429000"/>
            <a:ext cx="1802167" cy="477175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accent2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06" name="Google Shape;106;p4" descr="Une image contenant silhouette, ciel nocturne&#10;&#10;Description générée automatiquement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223441" y="1755369"/>
            <a:ext cx="5506194" cy="3676532"/>
          </a:xfrm>
          <a:prstGeom prst="rect">
            <a:avLst/>
          </a:prstGeom>
          <a:noFill/>
          <a:ln>
            <a:noFill/>
          </a:ln>
        </p:spPr>
      </p:pic>
      <p:sp>
        <p:nvSpPr>
          <p:cNvPr id="107" name="Google Shape;107;p4"/>
          <p:cNvSpPr txBox="1"/>
          <p:nvPr/>
        </p:nvSpPr>
        <p:spPr>
          <a:xfrm>
            <a:off x="10468725" y="3050463"/>
            <a:ext cx="1802167" cy="9233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5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????</a:t>
            </a:r>
            <a:endParaRPr/>
          </a:p>
        </p:txBody>
      </p:sp>
      <p:pic>
        <p:nvPicPr>
          <p:cNvPr id="108" name="Google Shape;108;p4" descr="Une image contenant texte, signe&#10;&#10;Description générée automatiquement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28378" y="2010882"/>
            <a:ext cx="2270203" cy="3313409"/>
          </a:xfrm>
          <a:prstGeom prst="rect">
            <a:avLst/>
          </a:prstGeom>
          <a:noFill/>
          <a:ln>
            <a:noFill/>
          </a:ln>
        </p:spPr>
      </p:pic>
      <p:sp>
        <p:nvSpPr>
          <p:cNvPr id="109" name="Google Shape;109;p4"/>
          <p:cNvSpPr txBox="1">
            <a:spLocks noGrp="1"/>
          </p:cNvSpPr>
          <p:nvPr>
            <p:ph type="title"/>
          </p:nvPr>
        </p:nvSpPr>
        <p:spPr>
          <a:xfrm>
            <a:off x="1001675" y="170400"/>
            <a:ext cx="10680300" cy="132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Font typeface="Calibri"/>
              <a:buNone/>
            </a:pPr>
            <a:r>
              <a:rPr lang="en-US" sz="40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Cette </a:t>
            </a:r>
            <a:r>
              <a:rPr lang="en-US" sz="4000" b="1">
                <a:solidFill>
                  <a:schemeClr val="lt1"/>
                </a:solidFill>
              </a:rPr>
              <a:t>boisson comporte du sucre…</a:t>
            </a:r>
            <a:br>
              <a:rPr lang="en-US" sz="40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40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Combien cela représente en morceaux de sucre ?</a:t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6"/>
          <p:cNvSpPr/>
          <p:nvPr/>
        </p:nvSpPr>
        <p:spPr>
          <a:xfrm>
            <a:off x="-1" y="0"/>
            <a:ext cx="12188952" cy="6858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5" name="Google Shape;115;p6"/>
          <p:cNvSpPr txBox="1"/>
          <p:nvPr/>
        </p:nvSpPr>
        <p:spPr>
          <a:xfrm>
            <a:off x="-6650" y="0"/>
            <a:ext cx="12198649" cy="171339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br>
              <a:rPr lang="en-US" sz="650" b="1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</a:br>
            <a:r>
              <a:rPr lang="en-US" sz="1600" b="1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 </a:t>
            </a:r>
            <a:endParaRPr sz="12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16" name="Google Shape;116;p6"/>
          <p:cNvSpPr txBox="1"/>
          <p:nvPr/>
        </p:nvSpPr>
        <p:spPr>
          <a:xfrm>
            <a:off x="2644722" y="2882757"/>
            <a:ext cx="3638938" cy="20005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Eau </a:t>
            </a:r>
            <a:r>
              <a:rPr lang="en-US" sz="48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aromatisée</a:t>
            </a:r>
            <a:br>
              <a:rPr lang="en-US" sz="4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2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(</a:t>
            </a:r>
            <a:r>
              <a:rPr lang="en-US" sz="28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Verre</a:t>
            </a:r>
            <a:r>
              <a:rPr lang="en-US" sz="2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de 200 mL)</a:t>
            </a:r>
            <a:endParaRPr dirty="0"/>
          </a:p>
        </p:txBody>
      </p:sp>
      <p:sp>
        <p:nvSpPr>
          <p:cNvPr id="117" name="Google Shape;117;p6"/>
          <p:cNvSpPr/>
          <p:nvPr/>
        </p:nvSpPr>
        <p:spPr>
          <a:xfrm>
            <a:off x="6091151" y="3429000"/>
            <a:ext cx="1802167" cy="477175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accent2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18" name="Google Shape;118;p6" descr="Une image contenant silhouette, ciel nocturne&#10;&#10;Description générée automatiquement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618303" y="1755369"/>
            <a:ext cx="5506194" cy="3676532"/>
          </a:xfrm>
          <a:prstGeom prst="rect">
            <a:avLst/>
          </a:prstGeom>
          <a:noFill/>
          <a:ln>
            <a:noFill/>
          </a:ln>
        </p:spPr>
      </p:pic>
      <p:sp>
        <p:nvSpPr>
          <p:cNvPr id="119" name="Google Shape;119;p6"/>
          <p:cNvSpPr txBox="1"/>
          <p:nvPr/>
        </p:nvSpPr>
        <p:spPr>
          <a:xfrm>
            <a:off x="9942252" y="2967335"/>
            <a:ext cx="1802167" cy="9233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5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????</a:t>
            </a:r>
            <a:endParaRPr/>
          </a:p>
        </p:txBody>
      </p:sp>
      <p:pic>
        <p:nvPicPr>
          <p:cNvPr id="120" name="Google Shape;120;p6" descr="Une image contenant tasse, boisson, alimentation, boisson aux fruits&#10;&#10;Description générée automatiquement"/>
          <p:cNvPicPr preferRelativeResize="0"/>
          <p:nvPr/>
        </p:nvPicPr>
        <p:blipFill rotWithShape="1">
          <a:blip r:embed="rId4">
            <a:alphaModFix amt="50000"/>
          </a:blip>
          <a:srcRect/>
          <a:stretch/>
        </p:blipFill>
        <p:spPr>
          <a:xfrm>
            <a:off x="399339" y="2047035"/>
            <a:ext cx="2104826" cy="3093199"/>
          </a:xfrm>
          <a:prstGeom prst="rect">
            <a:avLst/>
          </a:prstGeom>
          <a:noFill/>
          <a:ln>
            <a:noFill/>
          </a:ln>
        </p:spPr>
      </p:pic>
      <p:sp>
        <p:nvSpPr>
          <p:cNvPr id="121" name="Google Shape;121;p6"/>
          <p:cNvSpPr txBox="1">
            <a:spLocks noGrp="1"/>
          </p:cNvSpPr>
          <p:nvPr>
            <p:ph type="title"/>
          </p:nvPr>
        </p:nvSpPr>
        <p:spPr>
          <a:xfrm>
            <a:off x="1001675" y="170400"/>
            <a:ext cx="10680300" cy="132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Font typeface="Calibri"/>
              <a:buNone/>
            </a:pPr>
            <a:r>
              <a:rPr lang="en-US" sz="40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Cette </a:t>
            </a:r>
            <a:r>
              <a:rPr lang="en-US" sz="4000" b="1">
                <a:solidFill>
                  <a:schemeClr val="lt1"/>
                </a:solidFill>
              </a:rPr>
              <a:t>boisson comporte du sucre…</a:t>
            </a:r>
            <a:br>
              <a:rPr lang="en-US" sz="40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40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Combien cela représente en morceaux de sucre ?</a:t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8"/>
          <p:cNvSpPr txBox="1"/>
          <p:nvPr/>
        </p:nvSpPr>
        <p:spPr>
          <a:xfrm>
            <a:off x="-6650" y="0"/>
            <a:ext cx="12198649" cy="171339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br>
              <a:rPr lang="en-US" sz="650" b="1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</a:br>
            <a:r>
              <a:rPr lang="en-US" sz="1600" b="1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 </a:t>
            </a:r>
            <a:endParaRPr sz="12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27" name="Google Shape;127;p8"/>
          <p:cNvSpPr/>
          <p:nvPr/>
        </p:nvSpPr>
        <p:spPr>
          <a:xfrm>
            <a:off x="6746933" y="3429000"/>
            <a:ext cx="1802167" cy="477175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accent2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28" name="Google Shape;128;p8" descr="Une image contenant silhouette, ciel nocturne&#10;&#10;Description générée automatiquement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223441" y="1755369"/>
            <a:ext cx="5506194" cy="3676532"/>
          </a:xfrm>
          <a:prstGeom prst="rect">
            <a:avLst/>
          </a:prstGeom>
          <a:noFill/>
          <a:ln>
            <a:noFill/>
          </a:ln>
        </p:spPr>
      </p:pic>
      <p:sp>
        <p:nvSpPr>
          <p:cNvPr id="129" name="Google Shape;129;p8"/>
          <p:cNvSpPr txBox="1"/>
          <p:nvPr/>
        </p:nvSpPr>
        <p:spPr>
          <a:xfrm>
            <a:off x="10468725" y="3050463"/>
            <a:ext cx="1802167" cy="9233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5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????</a:t>
            </a:r>
            <a:endParaRPr/>
          </a:p>
        </p:txBody>
      </p:sp>
      <p:sp>
        <p:nvSpPr>
          <p:cNvPr id="130" name="Google Shape;130;p8"/>
          <p:cNvSpPr txBox="1"/>
          <p:nvPr/>
        </p:nvSpPr>
        <p:spPr>
          <a:xfrm>
            <a:off x="2700724" y="3036645"/>
            <a:ext cx="3885387" cy="12618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Lait chocolaté </a:t>
            </a:r>
            <a:br>
              <a:rPr lang="en-US" sz="2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2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(Verre de 200 mL) </a:t>
            </a:r>
            <a:endParaRPr/>
          </a:p>
        </p:txBody>
      </p:sp>
      <p:pic>
        <p:nvPicPr>
          <p:cNvPr id="131" name="Google Shape;131;p8" descr="Une image contenant tasse, boisson, alimentation, boisson aux fruits&#10;&#10;Description générée automatiquement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99339" y="2047035"/>
            <a:ext cx="2104826" cy="3093199"/>
          </a:xfrm>
          <a:prstGeom prst="rect">
            <a:avLst/>
          </a:prstGeom>
          <a:noFill/>
          <a:ln>
            <a:noFill/>
          </a:ln>
        </p:spPr>
      </p:pic>
      <p:sp>
        <p:nvSpPr>
          <p:cNvPr id="132" name="Google Shape;132;p8"/>
          <p:cNvSpPr txBox="1">
            <a:spLocks noGrp="1"/>
          </p:cNvSpPr>
          <p:nvPr>
            <p:ph type="title"/>
          </p:nvPr>
        </p:nvSpPr>
        <p:spPr>
          <a:xfrm>
            <a:off x="1001675" y="170400"/>
            <a:ext cx="10680300" cy="132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Font typeface="Calibri"/>
              <a:buNone/>
            </a:pPr>
            <a:r>
              <a:rPr lang="en-US" sz="40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Cette </a:t>
            </a:r>
            <a:r>
              <a:rPr lang="en-US" sz="4000" b="1">
                <a:solidFill>
                  <a:schemeClr val="lt1"/>
                </a:solidFill>
              </a:rPr>
              <a:t>boisson comporte du sucre…</a:t>
            </a:r>
            <a:br>
              <a:rPr lang="en-US" sz="40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40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Combien cela représente en morceaux de sucre ?</a:t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10"/>
          <p:cNvSpPr txBox="1"/>
          <p:nvPr/>
        </p:nvSpPr>
        <p:spPr>
          <a:xfrm>
            <a:off x="-6650" y="0"/>
            <a:ext cx="12198600" cy="17133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br>
              <a:rPr lang="en-US" sz="650" b="1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</a:br>
            <a:r>
              <a:rPr lang="en-US" sz="1600" b="1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 </a:t>
            </a:r>
            <a:endParaRPr sz="12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38" name="Google Shape;138;p10"/>
          <p:cNvSpPr/>
          <p:nvPr/>
        </p:nvSpPr>
        <p:spPr>
          <a:xfrm>
            <a:off x="6746933" y="3429000"/>
            <a:ext cx="1802167" cy="477175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accent2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39" name="Google Shape;139;p10" descr="Une image contenant silhouette, ciel nocturne&#10;&#10;Description générée automatiquement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223441" y="1755369"/>
            <a:ext cx="5506194" cy="3676532"/>
          </a:xfrm>
          <a:prstGeom prst="rect">
            <a:avLst/>
          </a:prstGeom>
          <a:noFill/>
          <a:ln>
            <a:noFill/>
          </a:ln>
        </p:spPr>
      </p:pic>
      <p:sp>
        <p:nvSpPr>
          <p:cNvPr id="140" name="Google Shape;140;p10"/>
          <p:cNvSpPr txBox="1"/>
          <p:nvPr/>
        </p:nvSpPr>
        <p:spPr>
          <a:xfrm>
            <a:off x="10468725" y="3050463"/>
            <a:ext cx="1802167" cy="9233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5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????</a:t>
            </a:r>
            <a:endParaRPr/>
          </a:p>
        </p:txBody>
      </p:sp>
      <p:sp>
        <p:nvSpPr>
          <p:cNvPr id="141" name="Google Shape;141;p10"/>
          <p:cNvSpPr txBox="1"/>
          <p:nvPr/>
        </p:nvSpPr>
        <p:spPr>
          <a:xfrm>
            <a:off x="3018003" y="3055186"/>
            <a:ext cx="3885387" cy="12618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Soda </a:t>
            </a:r>
            <a:br>
              <a:rPr lang="en-US" sz="2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2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(Canette de 350 mL) </a:t>
            </a:r>
            <a:endParaRPr/>
          </a:p>
        </p:txBody>
      </p:sp>
      <p:pic>
        <p:nvPicPr>
          <p:cNvPr id="142" name="Google Shape;142;p10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47818" y="1769465"/>
            <a:ext cx="2210159" cy="4273420"/>
          </a:xfrm>
          <a:prstGeom prst="rect">
            <a:avLst/>
          </a:prstGeom>
          <a:noFill/>
          <a:ln>
            <a:noFill/>
          </a:ln>
        </p:spPr>
      </p:pic>
      <p:sp>
        <p:nvSpPr>
          <p:cNvPr id="143" name="Google Shape;143;p10"/>
          <p:cNvSpPr txBox="1">
            <a:spLocks noGrp="1"/>
          </p:cNvSpPr>
          <p:nvPr>
            <p:ph type="title"/>
          </p:nvPr>
        </p:nvSpPr>
        <p:spPr>
          <a:xfrm>
            <a:off x="1001675" y="170400"/>
            <a:ext cx="10680300" cy="132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Font typeface="Calibri"/>
              <a:buNone/>
            </a:pPr>
            <a:r>
              <a:rPr lang="en-US" sz="40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Cette </a:t>
            </a:r>
            <a:r>
              <a:rPr lang="en-US" sz="4000" b="1">
                <a:solidFill>
                  <a:schemeClr val="lt1"/>
                </a:solidFill>
              </a:rPr>
              <a:t>boisson comporte du sucre…</a:t>
            </a:r>
            <a:br>
              <a:rPr lang="en-US" sz="40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40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Combien cela représente en morceaux de sucre ?</a:t>
            </a: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12"/>
          <p:cNvSpPr txBox="1"/>
          <p:nvPr/>
        </p:nvSpPr>
        <p:spPr>
          <a:xfrm>
            <a:off x="-6650" y="0"/>
            <a:ext cx="12198649" cy="171339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br>
              <a:rPr lang="en-US" sz="650" b="1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</a:br>
            <a:r>
              <a:rPr lang="en-US" sz="1600" b="1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 </a:t>
            </a:r>
            <a:endParaRPr sz="12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49" name="Google Shape;149;p12"/>
          <p:cNvSpPr txBox="1">
            <a:spLocks noGrp="1"/>
          </p:cNvSpPr>
          <p:nvPr>
            <p:ph type="title"/>
          </p:nvPr>
        </p:nvSpPr>
        <p:spPr>
          <a:xfrm>
            <a:off x="1001684" y="170412"/>
            <a:ext cx="10178934" cy="13287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Font typeface="Calibri"/>
              <a:buNone/>
            </a:pPr>
            <a:r>
              <a:rPr lang="en-US" sz="40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Classer les boissons </a:t>
            </a:r>
            <a:br>
              <a:rPr lang="en-US" sz="40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40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des moins sucrées </a:t>
            </a:r>
            <a:r>
              <a:rPr lang="en-US" sz="4000" b="1">
                <a:solidFill>
                  <a:schemeClr val="lt1"/>
                </a:solidFill>
              </a:rPr>
              <a:t>aux </a:t>
            </a:r>
            <a:r>
              <a:rPr lang="en-US" sz="40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plus sucrées</a:t>
            </a:r>
            <a:endParaRPr sz="4000" b="1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0" name="Google Shape;150;p12"/>
          <p:cNvSpPr txBox="1"/>
          <p:nvPr/>
        </p:nvSpPr>
        <p:spPr>
          <a:xfrm>
            <a:off x="667855" y="3891754"/>
            <a:ext cx="3885300" cy="70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Jus de fruits </a:t>
            </a:r>
            <a:br>
              <a:rPr lang="en-US"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sans sucre ajouté</a:t>
            </a:r>
            <a:endParaRPr/>
          </a:p>
        </p:txBody>
      </p:sp>
      <p:pic>
        <p:nvPicPr>
          <p:cNvPr id="151" name="Google Shape;151;p12" descr="Une image contenant tasse, boisson, alimentation, boisson aux fruits&#10;&#10;Description générée automatiquement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30464" y="2261961"/>
            <a:ext cx="1056928" cy="1553235"/>
          </a:xfrm>
          <a:prstGeom prst="rect">
            <a:avLst/>
          </a:prstGeom>
          <a:noFill/>
          <a:ln>
            <a:noFill/>
          </a:ln>
        </p:spPr>
      </p:pic>
      <p:sp>
        <p:nvSpPr>
          <p:cNvPr id="152" name="Google Shape;152;p12"/>
          <p:cNvSpPr txBox="1"/>
          <p:nvPr/>
        </p:nvSpPr>
        <p:spPr>
          <a:xfrm>
            <a:off x="3171887" y="3909955"/>
            <a:ext cx="3885300" cy="101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Jus de fruits </a:t>
            </a:r>
            <a:br>
              <a:rPr lang="en-US"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à base de jus concentré</a:t>
            </a:r>
            <a:br>
              <a:rPr lang="en-US"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endParaRPr sz="20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53" name="Google Shape;153;p12" descr="Une image contenant texte, signe&#10;&#10;Description générée automatiquement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443949" y="2112802"/>
            <a:ext cx="1291203" cy="1884538"/>
          </a:xfrm>
          <a:prstGeom prst="rect">
            <a:avLst/>
          </a:prstGeom>
          <a:noFill/>
          <a:ln>
            <a:noFill/>
          </a:ln>
        </p:spPr>
      </p:pic>
      <p:pic>
        <p:nvPicPr>
          <p:cNvPr id="154" name="Google Shape;154;p12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6074200" y="2268058"/>
            <a:ext cx="856694" cy="1713389"/>
          </a:xfrm>
          <a:prstGeom prst="rect">
            <a:avLst/>
          </a:prstGeom>
          <a:noFill/>
          <a:ln>
            <a:noFill/>
          </a:ln>
        </p:spPr>
      </p:pic>
      <p:sp>
        <p:nvSpPr>
          <p:cNvPr id="155" name="Google Shape;155;p12"/>
          <p:cNvSpPr txBox="1"/>
          <p:nvPr/>
        </p:nvSpPr>
        <p:spPr>
          <a:xfrm>
            <a:off x="6092146" y="3997340"/>
            <a:ext cx="3885300" cy="101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Eau </a:t>
            </a:r>
            <a:br>
              <a:rPr lang="en-US" sz="20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20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aromatisée</a:t>
            </a:r>
            <a:br>
              <a:rPr lang="en-US" sz="20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endParaRPr sz="20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56" name="Google Shape;156;p12"/>
          <p:cNvPicPr preferRelativeResize="0"/>
          <p:nvPr/>
        </p:nvPicPr>
        <p:blipFill rotWithShape="1">
          <a:blip r:embed="rId6">
            <a:alphaModFix/>
          </a:blip>
          <a:srcRect l="28827" t="19381" r="45477" b="8012"/>
          <a:stretch/>
        </p:blipFill>
        <p:spPr>
          <a:xfrm>
            <a:off x="7832094" y="2214665"/>
            <a:ext cx="1311689" cy="1996932"/>
          </a:xfrm>
          <a:prstGeom prst="rect">
            <a:avLst/>
          </a:prstGeom>
          <a:noFill/>
          <a:ln>
            <a:noFill/>
          </a:ln>
        </p:spPr>
      </p:pic>
      <p:sp>
        <p:nvSpPr>
          <p:cNvPr id="157" name="Google Shape;157;p12"/>
          <p:cNvSpPr txBox="1"/>
          <p:nvPr/>
        </p:nvSpPr>
        <p:spPr>
          <a:xfrm>
            <a:off x="7832094" y="3969551"/>
            <a:ext cx="3885300" cy="70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Lait chocolaté</a:t>
            </a:r>
            <a:br>
              <a:rPr lang="en-US"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endParaRPr sz="20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58" name="Google Shape;158;p12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10511548" y="2261961"/>
            <a:ext cx="968570" cy="1872763"/>
          </a:xfrm>
          <a:prstGeom prst="rect">
            <a:avLst/>
          </a:prstGeom>
          <a:noFill/>
          <a:ln>
            <a:noFill/>
          </a:ln>
        </p:spPr>
      </p:pic>
      <p:sp>
        <p:nvSpPr>
          <p:cNvPr id="159" name="Google Shape;159;p12"/>
          <p:cNvSpPr txBox="1"/>
          <p:nvPr/>
        </p:nvSpPr>
        <p:spPr>
          <a:xfrm>
            <a:off x="10724292" y="4110026"/>
            <a:ext cx="3885300" cy="70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Soda</a:t>
            </a:r>
            <a:br>
              <a:rPr lang="en-US"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endParaRPr sz="20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0" name="Google Shape;160;p12"/>
          <p:cNvSpPr/>
          <p:nvPr/>
        </p:nvSpPr>
        <p:spPr>
          <a:xfrm>
            <a:off x="401232" y="6066240"/>
            <a:ext cx="3605255" cy="510544"/>
          </a:xfrm>
          <a:prstGeom prst="rect">
            <a:avLst/>
          </a:prstGeom>
          <a:solidFill>
            <a:srgbClr val="F4B08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Les deux boissons les moins sucrées</a:t>
            </a:r>
            <a:endParaRPr/>
          </a:p>
        </p:txBody>
      </p:sp>
      <p:sp>
        <p:nvSpPr>
          <p:cNvPr id="161" name="Google Shape;161;p12"/>
          <p:cNvSpPr/>
          <p:nvPr/>
        </p:nvSpPr>
        <p:spPr>
          <a:xfrm>
            <a:off x="8164945" y="6081136"/>
            <a:ext cx="3605255" cy="510544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Les deux boissons les plus sucrées</a:t>
            </a: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p14"/>
          <p:cNvSpPr txBox="1"/>
          <p:nvPr/>
        </p:nvSpPr>
        <p:spPr>
          <a:xfrm>
            <a:off x="-6650" y="0"/>
            <a:ext cx="12198649" cy="171339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br>
              <a:rPr lang="en-US" sz="650" b="1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</a:br>
            <a:r>
              <a:rPr lang="en-US" sz="1600" b="1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 </a:t>
            </a:r>
            <a:endParaRPr sz="12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67" name="Google Shape;167;p14"/>
          <p:cNvSpPr txBox="1">
            <a:spLocks noGrp="1"/>
          </p:cNvSpPr>
          <p:nvPr>
            <p:ph type="title"/>
          </p:nvPr>
        </p:nvSpPr>
        <p:spPr>
          <a:xfrm>
            <a:off x="1001684" y="170412"/>
            <a:ext cx="10178934" cy="13287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Font typeface="Calibri"/>
              <a:buNone/>
            </a:pPr>
            <a:r>
              <a:rPr lang="en-US" sz="54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Le saviez-vous ?</a:t>
            </a:r>
            <a:endParaRPr/>
          </a:p>
        </p:txBody>
      </p:sp>
      <p:pic>
        <p:nvPicPr>
          <p:cNvPr id="168" name="Google Shape;168;p14" descr="Une image contenant intérieur, sombre, chope, lumière&#10;&#10;Description générée automatiquement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113161" y="2050274"/>
            <a:ext cx="3420019" cy="4637314"/>
          </a:xfrm>
          <a:prstGeom prst="rect">
            <a:avLst/>
          </a:prstGeom>
          <a:noFill/>
          <a:ln>
            <a:noFill/>
          </a:ln>
        </p:spPr>
      </p:pic>
      <p:sp>
        <p:nvSpPr>
          <p:cNvPr id="169" name="Google Shape;169;p14"/>
          <p:cNvSpPr txBox="1"/>
          <p:nvPr/>
        </p:nvSpPr>
        <p:spPr>
          <a:xfrm>
            <a:off x="5599758" y="2693078"/>
            <a:ext cx="5151100" cy="31085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La </a:t>
            </a:r>
            <a:r>
              <a:rPr lang="en-US" sz="28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seule boisson sans acide et sans sucre est l’eau</a:t>
            </a:r>
            <a:r>
              <a:rPr lang="en-US" sz="2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(du robinet ou en bouteille). 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Parmi les différentes boissons existantes, seule l’eau est indispensable à l’organisme.</a:t>
            </a:r>
            <a:endParaRPr sz="2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p3"/>
          <p:cNvSpPr txBox="1"/>
          <p:nvPr/>
        </p:nvSpPr>
        <p:spPr>
          <a:xfrm>
            <a:off x="-6650" y="0"/>
            <a:ext cx="12198649" cy="171339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br>
              <a:rPr lang="en-US" sz="650" b="1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</a:br>
            <a:r>
              <a:rPr lang="en-US" sz="1600" b="1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 </a:t>
            </a:r>
            <a:endParaRPr sz="12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75" name="Google Shape;175;p3"/>
          <p:cNvSpPr txBox="1"/>
          <p:nvPr/>
        </p:nvSpPr>
        <p:spPr>
          <a:xfrm>
            <a:off x="2623292" y="2870360"/>
            <a:ext cx="3885387" cy="18774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Jus de fruits </a:t>
            </a:r>
            <a:r>
              <a:rPr lang="en-US" sz="4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sans sucre ajouté</a:t>
            </a:r>
            <a:br>
              <a:rPr lang="en-US" sz="4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2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(Verre de 200 mL)</a:t>
            </a:r>
            <a:endParaRPr/>
          </a:p>
        </p:txBody>
      </p:sp>
      <p:sp>
        <p:nvSpPr>
          <p:cNvPr id="176" name="Google Shape;176;p3"/>
          <p:cNvSpPr/>
          <p:nvPr/>
        </p:nvSpPr>
        <p:spPr>
          <a:xfrm>
            <a:off x="6746933" y="3429000"/>
            <a:ext cx="1802167" cy="477175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accent2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77" name="Google Shape;177;p3" descr="Une image contenant silhouette, ciel nocturne&#10;&#10;Description générée automatiquement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 rot="2194777">
            <a:off x="7223441" y="1755369"/>
            <a:ext cx="5506194" cy="3676532"/>
          </a:xfrm>
          <a:prstGeom prst="rect">
            <a:avLst/>
          </a:prstGeom>
          <a:noFill/>
          <a:ln>
            <a:noFill/>
          </a:ln>
        </p:spPr>
      </p:pic>
      <p:pic>
        <p:nvPicPr>
          <p:cNvPr id="178" name="Google Shape;178;p3" descr="Une image contenant tasse, boisson, alimentation, boisson aux fruits&#10;&#10;Description générée automatiquement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99339" y="2047035"/>
            <a:ext cx="2104826" cy="3093199"/>
          </a:xfrm>
          <a:prstGeom prst="rect">
            <a:avLst/>
          </a:prstGeom>
          <a:noFill/>
          <a:ln>
            <a:noFill/>
          </a:ln>
        </p:spPr>
      </p:pic>
      <p:pic>
        <p:nvPicPr>
          <p:cNvPr id="179" name="Google Shape;179;p3" descr="Une image contenant silhouette, ciel nocturne&#10;&#10;Description générée automatiquement"/>
          <p:cNvPicPr preferRelativeResize="0"/>
          <p:nvPr/>
        </p:nvPicPr>
        <p:blipFill rotWithShape="1">
          <a:blip r:embed="rId3">
            <a:alphaModFix/>
          </a:blip>
          <a:srcRect l="17328" t="31359"/>
          <a:stretch/>
        </p:blipFill>
        <p:spPr>
          <a:xfrm rot="2188646">
            <a:off x="8945487" y="3152948"/>
            <a:ext cx="4552049" cy="2523590"/>
          </a:xfrm>
          <a:prstGeom prst="rect">
            <a:avLst/>
          </a:prstGeom>
          <a:noFill/>
          <a:ln>
            <a:noFill/>
          </a:ln>
        </p:spPr>
      </p:pic>
      <p:sp>
        <p:nvSpPr>
          <p:cNvPr id="180" name="Google Shape;180;p3"/>
          <p:cNvSpPr/>
          <p:nvPr/>
        </p:nvSpPr>
        <p:spPr>
          <a:xfrm rot="-5575333">
            <a:off x="10816012" y="3065318"/>
            <a:ext cx="1302327" cy="727364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1" name="Google Shape;181;p3"/>
          <p:cNvSpPr txBox="1"/>
          <p:nvPr/>
        </p:nvSpPr>
        <p:spPr>
          <a:xfrm>
            <a:off x="9251300" y="4113243"/>
            <a:ext cx="3638938" cy="8309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1,5 sucres</a:t>
            </a:r>
            <a:endParaRPr/>
          </a:p>
        </p:txBody>
      </p:sp>
      <p:sp>
        <p:nvSpPr>
          <p:cNvPr id="182" name="Google Shape;182;p3"/>
          <p:cNvSpPr txBox="1">
            <a:spLocks noGrp="1"/>
          </p:cNvSpPr>
          <p:nvPr>
            <p:ph type="title"/>
          </p:nvPr>
        </p:nvSpPr>
        <p:spPr>
          <a:xfrm>
            <a:off x="1001675" y="170400"/>
            <a:ext cx="10680300" cy="132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Font typeface="Calibri"/>
              <a:buNone/>
            </a:pPr>
            <a:r>
              <a:rPr lang="en-US" sz="40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Cette </a:t>
            </a:r>
            <a:r>
              <a:rPr lang="en-US" sz="4000" b="1">
                <a:solidFill>
                  <a:schemeClr val="lt1"/>
                </a:solidFill>
              </a:rPr>
              <a:t>boisson comporte du sucre…</a:t>
            </a:r>
            <a:br>
              <a:rPr lang="en-US" sz="40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40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Combien cela représente en morceaux de sucre ?</a:t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452</Words>
  <Application>Microsoft Office PowerPoint</Application>
  <PresentationFormat>Grand écran</PresentationFormat>
  <Paragraphs>67</Paragraphs>
  <Slides>14</Slides>
  <Notes>14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14</vt:i4>
      </vt:variant>
    </vt:vector>
  </HeadingPairs>
  <TitlesOfParts>
    <vt:vector size="18" baseType="lpstr">
      <vt:lpstr>Arial</vt:lpstr>
      <vt:lpstr>Calibri</vt:lpstr>
      <vt:lpstr>Times New Roman</vt:lpstr>
      <vt:lpstr>Thème Office</vt:lpstr>
      <vt:lpstr>Cette boisson comporte du sucre… Combien cela représente en morceaux de sucre ?</vt:lpstr>
      <vt:lpstr>Cette boisson comporte du sucre… Combien cela représente en morceaux de sucre ?</vt:lpstr>
      <vt:lpstr>Cette boisson comporte du sucre… Combien cela représente en morceaux de sucre ?</vt:lpstr>
      <vt:lpstr>Cette boisson comporte du sucre… Combien cela représente en morceaux de sucre ?</vt:lpstr>
      <vt:lpstr>Cette boisson comporte du sucre… Combien cela représente en morceaux de sucre ?</vt:lpstr>
      <vt:lpstr>Cette boisson comporte du sucre… Combien cela représente en morceaux de sucre ?</vt:lpstr>
      <vt:lpstr>Classer les boissons  des moins sucrées aux plus sucrées</vt:lpstr>
      <vt:lpstr>Le saviez-vous ?</vt:lpstr>
      <vt:lpstr>Cette boisson comporte du sucre… Combien cela représente en morceaux de sucre ?</vt:lpstr>
      <vt:lpstr>Cette boisson comporte du sucre… Combien cela représente en morceaux de sucre ?</vt:lpstr>
      <vt:lpstr>Cette boisson comporte du sucre… Combien cela représente en morceaux de sucre ?</vt:lpstr>
      <vt:lpstr>Cette boisson comporte du sucre… Combien cela représente en morceaux de sucre ?</vt:lpstr>
      <vt:lpstr>Cette boisson comporte du sucre… Combien cela représente en morceaux de sucre ?</vt:lpstr>
      <vt:lpstr>Classer les boissons  des moins sucrées aux plus sucrées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Cette boisson comporte du sucre… Combien cela représente en morceaux de sucre ?</dc:title>
  <dc:creator>Hélène FORTIN</dc:creator>
  <cp:lastModifiedBy>CRO CD Nouvelle-Aquitaine</cp:lastModifiedBy>
  <cp:revision>1</cp:revision>
  <dcterms:created xsi:type="dcterms:W3CDTF">2021-04-02T09:24:50Z</dcterms:created>
  <dcterms:modified xsi:type="dcterms:W3CDTF">2022-06-23T13:20:38Z</dcterms:modified>
</cp:coreProperties>
</file>